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1" r:id="rId4"/>
  </p:sldMasterIdLst>
  <p:notesMasterIdLst>
    <p:notesMasterId r:id="rId19"/>
  </p:notesMasterIdLst>
  <p:handoutMasterIdLst>
    <p:handoutMasterId r:id="rId20"/>
  </p:handoutMasterIdLst>
  <p:sldIdLst>
    <p:sldId id="256" r:id="rId5"/>
    <p:sldId id="4514" r:id="rId6"/>
    <p:sldId id="262" r:id="rId7"/>
    <p:sldId id="4522" r:id="rId8"/>
    <p:sldId id="4532" r:id="rId9"/>
    <p:sldId id="4523" r:id="rId10"/>
    <p:sldId id="4527" r:id="rId11"/>
    <p:sldId id="4524" r:id="rId12"/>
    <p:sldId id="4440" r:id="rId13"/>
    <p:sldId id="4528" r:id="rId14"/>
    <p:sldId id="4535" r:id="rId15"/>
    <p:sldId id="4534" r:id="rId16"/>
    <p:sldId id="4531" r:id="rId17"/>
    <p:sldId id="287" r:id="rId18"/>
  </p:sldIdLst>
  <p:sldSz cx="24377650" cy="13716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3" orient="horz" pos="6293" userDrawn="1">
          <p15:clr>
            <a:srgbClr val="A4A3A4"/>
          </p15:clr>
        </p15:guide>
        <p15:guide id="54" orient="horz" pos="4320" userDrawn="1">
          <p15:clr>
            <a:srgbClr val="A4A3A4"/>
          </p15:clr>
        </p15:guide>
        <p15:guide id="55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0D9"/>
    <a:srgbClr val="102348"/>
    <a:srgbClr val="184296"/>
    <a:srgbClr val="234D9E"/>
    <a:srgbClr val="FF00FF"/>
    <a:srgbClr val="FD00FF"/>
    <a:srgbClr val="FDCDD1"/>
    <a:srgbClr val="FFFFFF"/>
    <a:srgbClr val="F5F8F9"/>
    <a:srgbClr val="E5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/>
    <p:restoredTop sz="78926"/>
  </p:normalViewPr>
  <p:slideViewPr>
    <p:cSldViewPr snapToGrid="0">
      <p:cViewPr varScale="1">
        <p:scale>
          <a:sx n="45" d="100"/>
          <a:sy n="45" d="100"/>
        </p:scale>
        <p:origin x="1236" y="60"/>
      </p:cViewPr>
      <p:guideLst>
        <p:guide orient="horz" pos="6293"/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78735-E794-0C16-D206-0645908038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585B3-A9D0-1572-ABF7-031DC7F6A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CA01FB-6BB6-FD4A-895B-9CBCF18D0A46}" type="datetimeFigureOut">
              <a:rPr lang="en-FI" smtClean="0"/>
              <a:t>12/12/2023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863EF-B337-F494-3771-6B087C8A47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73690-036D-6C5C-4DD9-C043A685B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36D51F-6B81-EE4C-8BBC-A577FDCFD10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21609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UNU-WIDER news article: https://</a:t>
            </a:r>
            <a:r>
              <a:rPr lang="en-US" dirty="0" err="1"/>
              <a:t>www.wider.unu.edu</a:t>
            </a:r>
            <a:r>
              <a:rPr lang="en-US" dirty="0"/>
              <a:t>/news/first-ever-bundle-microsimulation-models-global-south-released</a:t>
            </a:r>
          </a:p>
          <a:p>
            <a:r>
              <a:rPr lang="en-US" dirty="0"/>
              <a:t>JRC news article: https://</a:t>
            </a:r>
            <a:r>
              <a:rPr lang="en-US" dirty="0" err="1"/>
              <a:t>euromod-web.jrc.ec.europa.eu</a:t>
            </a:r>
            <a:r>
              <a:rPr lang="en-US" dirty="0"/>
              <a:t>/news-and-events/news/southmod-project-releases-first-ever-bundle-microsimulation-models-global</a:t>
            </a:r>
          </a:p>
          <a:p>
            <a:r>
              <a:rPr lang="en-US" dirty="0"/>
              <a:t>Oslo conference in June: https://</a:t>
            </a:r>
            <a:r>
              <a:rPr lang="en-US" dirty="0" err="1"/>
              <a:t>www.wider.unu.edu</a:t>
            </a:r>
            <a:r>
              <a:rPr lang="en-US" dirty="0"/>
              <a:t>/event/</a:t>
            </a:r>
            <a:r>
              <a:rPr lang="en-US" dirty="0" err="1"/>
              <a:t>southmod</a:t>
            </a:r>
            <a:r>
              <a:rPr lang="en-US" dirty="0"/>
              <a:t>-presentation-lotte-</a:t>
            </a:r>
            <a:r>
              <a:rPr lang="en-US" dirty="0" err="1"/>
              <a:t>skatt</a:t>
            </a:r>
            <a:r>
              <a:rPr lang="en-US" dirty="0"/>
              <a:t>-conference</a:t>
            </a:r>
          </a:p>
          <a:p>
            <a:r>
              <a:rPr lang="en-US" dirty="0"/>
              <a:t>Tweet chain: 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JesseLastunen</a:t>
            </a:r>
            <a:r>
              <a:rPr lang="en-US" dirty="0"/>
              <a:t>/status/1661751404179120131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9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Goal to reach a much larger (and global) audience</a:t>
            </a:r>
          </a:p>
          <a:p>
            <a:pPr lvl="1"/>
            <a:r>
              <a:rPr lang="en-US" dirty="0"/>
              <a:t>In a format that is convenient for people to engage with around the world…</a:t>
            </a:r>
          </a:p>
          <a:p>
            <a:pPr lvl="1"/>
            <a:r>
              <a:rPr lang="en-US" dirty="0"/>
              <a:t>…without taking time off or needing to travel to participate.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1334" lvl="2" indent="-342900">
              <a:spcBef>
                <a:spcPts val="2700"/>
              </a:spcBef>
              <a:buFont typeface="System Font Regular"/>
              <a:buChar char="➞"/>
            </a:pPr>
            <a:r>
              <a:rPr lang="en-GB" sz="2400" dirty="0">
                <a:solidFill>
                  <a:srgbClr val="102348"/>
                </a:solidFill>
              </a:rPr>
              <a:t>flag the input datasets for issues </a:t>
            </a:r>
            <a:r>
              <a:rPr lang="en-GB" sz="2400" b="1" dirty="0">
                <a:solidFill>
                  <a:srgbClr val="102348"/>
                </a:solidFill>
              </a:rPr>
              <a:t>(e.g. whether variables are missing and if they’re correctly specified)</a:t>
            </a:r>
          </a:p>
          <a:p>
            <a:pPr marL="2171334" lvl="2" indent="-342900">
              <a:spcBef>
                <a:spcPts val="2700"/>
              </a:spcBef>
              <a:buFont typeface="System Font Regular"/>
              <a:buChar char="➞"/>
            </a:pPr>
            <a:r>
              <a:rPr lang="en-GB" sz="2400" dirty="0">
                <a:solidFill>
                  <a:srgbClr val="102348"/>
                </a:solidFill>
              </a:rPr>
              <a:t>run the models, with and without extensions, and </a:t>
            </a:r>
          </a:p>
          <a:p>
            <a:pPr marL="2171334" lvl="2" indent="-342900">
              <a:spcBef>
                <a:spcPts val="2700"/>
              </a:spcBef>
              <a:buFont typeface="System Font Regular"/>
              <a:buChar char="➞"/>
            </a:pPr>
            <a:r>
              <a:rPr lang="en-GB" sz="2400" dirty="0">
                <a:solidFill>
                  <a:srgbClr val="102348"/>
                </a:solidFill>
              </a:rPr>
              <a:t>then flag the output datasets for issues </a:t>
            </a:r>
            <a:r>
              <a:rPr lang="en-GB" sz="2400" b="1" dirty="0">
                <a:solidFill>
                  <a:srgbClr val="102348"/>
                </a:solidFill>
              </a:rPr>
              <a:t>(e.g. whether income lists add up)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rtain&#10;&#10;Description automatically generated">
            <a:extLst>
              <a:ext uri="{FF2B5EF4-FFF2-40B4-BE49-F238E27FC236}">
                <a16:creationId xmlns:a16="http://schemas.microsoft.com/office/drawing/2014/main" id="{0D6E74A4-68FA-8742-C77B-61EEE5B08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2" b="9682"/>
          <a:stretch/>
        </p:blipFill>
        <p:spPr>
          <a:xfrm>
            <a:off x="-29057" y="1296000"/>
            <a:ext cx="24406708" cy="12423373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2664000"/>
            <a:ext cx="12848958" cy="2378621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styled 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0" y="6858000"/>
            <a:ext cx="19804741" cy="58514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7487753"/>
            <a:ext cx="19804741" cy="585149"/>
          </a:xfrm>
          <a:prstGeom prst="rect">
            <a:avLst/>
          </a:prstGeom>
        </p:spPr>
        <p:txBody>
          <a:bodyPr lIns="36000" tIns="0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EFE4E-3EDE-4556-DB74-C18C43C5335F}"/>
              </a:ext>
            </a:extLst>
          </p:cNvPr>
          <p:cNvSpPr txBox="1"/>
          <p:nvPr userDrawn="1"/>
        </p:nvSpPr>
        <p:spPr>
          <a:xfrm>
            <a:off x="582603" y="372690"/>
            <a:ext cx="565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  <a:p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World Institute for Development Economics Research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2CEE30D-C6B6-3984-FD55-3B2CB3778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1" y="10369551"/>
            <a:ext cx="3346450" cy="33464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400C49-8EE5-F31D-1E19-397D1CBAFF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69186" y="1296000"/>
            <a:ext cx="8024736" cy="44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78" userDrawn="1">
          <p15:clr>
            <a:srgbClr val="FBAE40"/>
          </p15:clr>
        </p15:guide>
        <p15:guide id="3" pos="1554" userDrawn="1">
          <p15:clr>
            <a:srgbClr val="FBAE40"/>
          </p15:clr>
        </p15:guide>
        <p15:guide id="4" pos="443" userDrawn="1">
          <p15:clr>
            <a:srgbClr val="FBAE40"/>
          </p15:clr>
        </p15:guide>
        <p15:guide id="5" pos="140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3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400" y="2644053"/>
            <a:ext cx="20834626" cy="8830549"/>
          </a:xfrm>
          <a:prstGeom prst="rect">
            <a:avLst/>
          </a:prstGeom>
        </p:spPr>
        <p:txBody>
          <a:bodyPr/>
          <a:lstStyle>
            <a:lvl1pPr marL="590550" indent="-569913">
              <a:lnSpc>
                <a:spcPct val="95000"/>
              </a:lnSpc>
              <a:spcBef>
                <a:spcPts val="5000"/>
              </a:spcBef>
              <a:buFont typeface="System Font Regular"/>
              <a:buChar char="–"/>
              <a:tabLst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6013" indent="-525463">
              <a:lnSpc>
                <a:spcPct val="95000"/>
              </a:lnSpc>
              <a:spcBef>
                <a:spcPts val="1800"/>
              </a:spcBef>
              <a:tabLst/>
              <a:defRPr sz="4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1795463" indent="-592138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Ø"/>
              <a:tabLst/>
              <a:defRPr sz="3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Abc</a:t>
            </a:r>
            <a:endParaRPr lang="en-US" dirty="0"/>
          </a:p>
          <a:p>
            <a:pPr lvl="2"/>
            <a:r>
              <a:rPr lang="en-US" dirty="0" err="1"/>
              <a:t>Abc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5" y="786132"/>
            <a:ext cx="20834626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8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080605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2C5C4-F985-1699-2BDE-64EE4ECE5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0806051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17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38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B13985-E123-4F94-F807-1F9624F42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>
            <a:normAutofit/>
          </a:bodyPr>
          <a:lstStyle>
            <a:lvl1pPr marL="457200" indent="-457200">
              <a:lnSpc>
                <a:spcPct val="95000"/>
              </a:lnSpc>
              <a:spcBef>
                <a:spcPts val="2400"/>
              </a:spcBef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5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52F99E9-88A0-91C9-41FB-266C65A8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>
            <a:normAutofit/>
          </a:bodyPr>
          <a:lstStyle>
            <a:lvl1pPr marL="457200" indent="-457200">
              <a:lnSpc>
                <a:spcPct val="95000"/>
              </a:lnSpc>
              <a:spcBef>
                <a:spcPts val="2400"/>
              </a:spcBef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92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685FD-698E-A7AF-5845-42C7B9FC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A8E0-4D47-E576-1C8E-2DFD44F2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5DFE-C312-7A69-E162-FD54123A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14B-1E6A-4A12-8862-B4654ECE5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rtain&#10;&#10;Description automatically generated">
            <a:extLst>
              <a:ext uri="{FF2B5EF4-FFF2-40B4-BE49-F238E27FC236}">
                <a16:creationId xmlns:a16="http://schemas.microsoft.com/office/drawing/2014/main" id="{0D6E74A4-68FA-8742-C77B-61EEE5B08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r="4942" b="9682"/>
          <a:stretch/>
        </p:blipFill>
        <p:spPr>
          <a:xfrm>
            <a:off x="0" y="5526"/>
            <a:ext cx="24377651" cy="1371384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2CEE30D-C6B6-3984-FD55-3B2CB3778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1201" y="10369551"/>
            <a:ext cx="3346450" cy="334645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7083D2-C268-730E-CA8E-07926A0FC95D}"/>
              </a:ext>
            </a:extLst>
          </p:cNvPr>
          <p:cNvSpPr txBox="1">
            <a:spLocks/>
          </p:cNvSpPr>
          <p:nvPr userDrawn="1"/>
        </p:nvSpPr>
        <p:spPr>
          <a:xfrm>
            <a:off x="2519997" y="4528902"/>
            <a:ext cx="19804741" cy="1556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500"/>
              <a:t>wider.unu.edu</a:t>
            </a:r>
            <a:endParaRPr lang="en-GB" sz="115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4E3515-2EF4-1D74-EC7B-A3761B373657}"/>
              </a:ext>
            </a:extLst>
          </p:cNvPr>
          <p:cNvSpPr txBox="1">
            <a:spLocks/>
          </p:cNvSpPr>
          <p:nvPr userDrawn="1"/>
        </p:nvSpPr>
        <p:spPr>
          <a:xfrm>
            <a:off x="2519999" y="9420802"/>
            <a:ext cx="19804741" cy="1556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4800"/>
              <a:t>Follow us on LinkedIn, Facebook, and Twitter </a:t>
            </a:r>
            <a:r>
              <a:rPr lang="sv-SE" sz="4800" b="1"/>
              <a:t>@UNUWIDER</a:t>
            </a:r>
            <a:endParaRPr lang="en-GB" sz="4800" b="1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ACE0FC0-FE27-7C0C-3DC0-5A509C73BF6C}"/>
              </a:ext>
            </a:extLst>
          </p:cNvPr>
          <p:cNvSpPr txBox="1">
            <a:spLocks/>
          </p:cNvSpPr>
          <p:nvPr userDrawn="1"/>
        </p:nvSpPr>
        <p:spPr>
          <a:xfrm>
            <a:off x="2519998" y="3727066"/>
            <a:ext cx="19804741" cy="654205"/>
          </a:xfrm>
          <a:prstGeom prst="rect">
            <a:avLst/>
          </a:prstGeom>
        </p:spPr>
        <p:txBody>
          <a:bodyPr vert="horz" lIns="36000" tIns="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4800"/>
              <a:t>More information available online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1802340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78" userDrawn="1">
          <p15:clr>
            <a:srgbClr val="FBAE40"/>
          </p15:clr>
        </p15:guide>
        <p15:guide id="3" pos="1554" userDrawn="1">
          <p15:clr>
            <a:srgbClr val="FBAE40"/>
          </p15:clr>
        </p15:guide>
        <p15:guide id="4" pos="443" userDrawn="1">
          <p15:clr>
            <a:srgbClr val="FBAE40"/>
          </p15:clr>
        </p15:guide>
        <p15:guide id="5" pos="140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DFBDEEC-9E02-EA0C-AB32-4FAC51D6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72" y="2715730"/>
            <a:ext cx="20882137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718CD1D-9DEB-267E-CDC9-505477D9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972" y="4200967"/>
            <a:ext cx="20882137" cy="155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199" b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JP" sz="3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2FFCC65-21FF-92AD-E1FD-C57B84D7CD9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1556000"/>
            <a:ext cx="385714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5199" r:id="rId2"/>
    <p:sldLayoutId id="2147484133" r:id="rId3"/>
    <p:sldLayoutId id="2147484793" r:id="rId4"/>
    <p:sldLayoutId id="2147484794" r:id="rId5"/>
    <p:sldLayoutId id="2147485063" r:id="rId6"/>
    <p:sldLayoutId id="2147485064" r:id="rId7"/>
    <p:sldLayoutId id="2147485201" r:id="rId8"/>
    <p:sldLayoutId id="214748520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5" pos="74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r.unu.edu/news/first-ever-bundle-microsimulation-models-global-south-releas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der.unu.edu/event/southmod-presentation-lotte-skatt-conference" TargetMode="External"/><Relationship Id="rId5" Type="http://schemas.openxmlformats.org/officeDocument/2006/relationships/hyperlink" Target="https://twitter.com/JesseLastunen/status/1661751404179120131" TargetMode="External"/><Relationship Id="rId4" Type="http://schemas.openxmlformats.org/officeDocument/2006/relationships/hyperlink" Target="https://euromod-web.jrc.ec.europa.eu/news-and-events/news/southmod-project-releases-first-ever-bundle-microsimulation-models-glob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r.unu.edu/news/first-ever-bundle-microsimulation-models-global-south-release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der.unu.edu/event/southmod-presentation-lotte-skatt-conference" TargetMode="External"/><Relationship Id="rId5" Type="http://schemas.openxmlformats.org/officeDocument/2006/relationships/hyperlink" Target="https://twitter.com/JesseLastunen/status/1661751404179120131" TargetMode="External"/><Relationship Id="rId4" Type="http://schemas.openxmlformats.org/officeDocument/2006/relationships/hyperlink" Target="https://euromod-web.jrc.ec.europa.eu/news-and-events/news/southmod-project-releases-first-ever-bundle-microsimulation-models-globa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r.unu.edu/sites/default/files/SOUTHMOD_UserManual_230511.pdf" TargetMode="External"/><Relationship Id="rId7" Type="http://schemas.openxmlformats.org/officeDocument/2006/relationships/hyperlink" Target="https://www2.wider.unu.edu/content/profile-centre-network-signu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der.unu.edu/about/accessing-southmod-models" TargetMode="External"/><Relationship Id="rId5" Type="http://schemas.openxmlformats.org/officeDocument/2006/relationships/hyperlink" Target="https://www.wider.unu.edu/project/southmod-simulating-tax-and-benefit-policies-development-phase-2" TargetMode="External"/><Relationship Id="rId4" Type="http://schemas.openxmlformats.org/officeDocument/2006/relationships/hyperlink" Target="https://www.wider.unu.edu/sites/default/files/About/SOUTHMOD_Modelling_Conventions_20230428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529C-4EB1-D59A-F60A-CC052E5D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2907840"/>
            <a:ext cx="14050712" cy="3469171"/>
          </a:xfrm>
        </p:spPr>
        <p:txBody>
          <a:bodyPr/>
          <a:lstStyle/>
          <a:p>
            <a:r>
              <a:rPr lang="en-GB" sz="9000" dirty="0"/>
              <a:t>SOUTHMOD bundle </a:t>
            </a:r>
            <a:br>
              <a:rPr lang="en-GB" sz="9000" dirty="0"/>
            </a:br>
            <a:r>
              <a:rPr lang="en-US" sz="9000" dirty="0"/>
              <a:t>and its applications</a:t>
            </a:r>
            <a:endParaRPr lang="en-GB" sz="9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07730-8F74-239E-746C-3895BB461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9" y="9038298"/>
            <a:ext cx="19804741" cy="585149"/>
          </a:xfrm>
        </p:spPr>
        <p:txBody>
          <a:bodyPr>
            <a:noAutofit/>
          </a:bodyPr>
          <a:lstStyle/>
          <a:p>
            <a:r>
              <a:rPr lang="en-GB" sz="4200" b="0" dirty="0"/>
              <a:t>Jesse Lastunen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C7450-3893-9437-65CC-6EABF27B6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999" y="9804218"/>
            <a:ext cx="19804741" cy="1630916"/>
          </a:xfrm>
        </p:spPr>
        <p:txBody>
          <a:bodyPr>
            <a:normAutofit/>
          </a:bodyPr>
          <a:lstStyle/>
          <a:p>
            <a:r>
              <a:rPr lang="en-GB" sz="2900" dirty="0"/>
              <a:t>Research Associate, UNU-WIDER</a:t>
            </a:r>
          </a:p>
          <a:p>
            <a:r>
              <a:rPr lang="en-GB" sz="2900" dirty="0" err="1"/>
              <a:t>lastunen@wider.unu.edu</a:t>
            </a:r>
            <a:endParaRPr lang="en-GB" sz="29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E3683DE-12AC-2050-C2F9-EB89D1974752}"/>
              </a:ext>
            </a:extLst>
          </p:cNvPr>
          <p:cNvSpPr txBox="1">
            <a:spLocks/>
          </p:cNvSpPr>
          <p:nvPr/>
        </p:nvSpPr>
        <p:spPr>
          <a:xfrm>
            <a:off x="2519999" y="6858000"/>
            <a:ext cx="19804741" cy="58514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0" dirty="0"/>
              <a:t>2023 SOUTHMOD workshop, 5 September 2023, Oslo, Norway</a:t>
            </a:r>
          </a:p>
        </p:txBody>
      </p:sp>
    </p:spTree>
    <p:extLst>
      <p:ext uri="{BB962C8B-B14F-4D97-AF65-F5344CB8AC3E}">
        <p14:creationId xmlns:p14="http://schemas.microsoft.com/office/powerpoint/2010/main" val="333422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bundle: Promotion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6192F-E96E-65FD-6BCE-F64503B495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52" y="2570596"/>
            <a:ext cx="6477000" cy="6794500"/>
          </a:xfrm>
          <a:prstGeom prst="rect">
            <a:avLst/>
          </a:prstGeom>
          <a:effectLst>
            <a:outerShdw blurRad="127000" dist="12700" dir="2700000" sx="102000" sy="102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459DF5-C314-7172-7165-E7DB367274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84" y="2570596"/>
            <a:ext cx="7480300" cy="8991600"/>
          </a:xfrm>
          <a:prstGeom prst="rect">
            <a:avLst/>
          </a:prstGeom>
          <a:effectLst>
            <a:outerShdw blurRad="127000" dist="12700" dir="2700000" sx="102000" sy="102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15EE00-D6BA-472E-30EC-13D25501E2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6" y="2545196"/>
            <a:ext cx="7670800" cy="9017000"/>
          </a:xfrm>
          <a:prstGeom prst="rect">
            <a:avLst/>
          </a:prstGeom>
          <a:effectLst>
            <a:outerShdw blurRad="127000" dist="12700" dir="2700000" sx="102000" sy="102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3CA77B-8BD9-FCD6-5302-40186FC519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6"/>
          <a:stretch/>
        </p:blipFill>
        <p:spPr>
          <a:xfrm>
            <a:off x="9033452" y="9768545"/>
            <a:ext cx="5212484" cy="2809135"/>
          </a:xfrm>
          <a:prstGeom prst="rect">
            <a:avLst/>
          </a:prstGeom>
          <a:effectLst>
            <a:outerShdw blurRad="127000" dist="12700" dir="2700000" sx="102000" sy="102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CD634-3A9F-39C9-73B8-5C993D181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271129" cy="9054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Introductory open-access training course on tax-benefit microsimulation models in a developing country context, using EUROMOD</a:t>
            </a:r>
          </a:p>
          <a:p>
            <a:pPr>
              <a:lnSpc>
                <a:spcPct val="105000"/>
              </a:lnSpc>
            </a:pPr>
            <a:r>
              <a:rPr lang="en-US" dirty="0"/>
              <a:t>Targeted to existing SOUTHMOD model users, including new users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English </a:t>
            </a:r>
            <a:r>
              <a:rPr lang="en-US" i="1" dirty="0"/>
              <a:t>and</a:t>
            </a:r>
            <a:r>
              <a:rPr lang="en-US" dirty="0"/>
              <a:t> at least Spanish translations for the videos</a:t>
            </a:r>
          </a:p>
          <a:p>
            <a:pPr>
              <a:lnSpc>
                <a:spcPct val="105000"/>
              </a:lnSpc>
            </a:pPr>
            <a:r>
              <a:rPr lang="en-US" dirty="0"/>
              <a:t>Ten 10-minute video classes, along with exercises (multiple-choice + modelling)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Hosted on a dedicated online platform also includes other materials, such as FAQ and links</a:t>
            </a:r>
          </a:p>
          <a:p>
            <a:pPr>
              <a:lnSpc>
                <a:spcPct val="105000"/>
              </a:lnSpc>
            </a:pPr>
            <a:r>
              <a:rPr lang="en-US" dirty="0"/>
              <a:t>The course uses “DEVMOD”, a synthetic tax-benefit model for an artificial country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The data distributions (e.g. the informality share) are similar to existing SOUTHMOD countries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The tax-benefit policies are also similar to those in existing models</a:t>
            </a:r>
          </a:p>
          <a:p>
            <a:pPr>
              <a:lnSpc>
                <a:spcPct val="105000"/>
              </a:lnSpc>
            </a:pPr>
            <a:r>
              <a:rPr lang="en-US" dirty="0"/>
              <a:t>Released late this year or early next 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7ABDA-4F2F-2B9F-886C-77DDB208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SOUTHMOD online training course in the plans</a:t>
            </a:r>
          </a:p>
        </p:txBody>
      </p:sp>
    </p:spTree>
    <p:extLst>
      <p:ext uri="{BB962C8B-B14F-4D97-AF65-F5344CB8AC3E}">
        <p14:creationId xmlns:p14="http://schemas.microsoft.com/office/powerpoint/2010/main" val="7606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04B5-50FB-7F49-A308-A38295C3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2504410"/>
            <a:ext cx="15658272" cy="4687776"/>
          </a:xfrm>
        </p:spPr>
        <p:txBody>
          <a:bodyPr/>
          <a:lstStyle/>
          <a:p>
            <a:r>
              <a:rPr lang="en-US" sz="11500" dirty="0"/>
              <a:t>Thanks!</a:t>
            </a:r>
            <a:br>
              <a:rPr lang="en-US" dirty="0"/>
            </a:br>
            <a:br>
              <a:rPr lang="en-US" sz="5000" dirty="0"/>
            </a:br>
            <a:r>
              <a:rPr lang="en-US" sz="8200" dirty="0"/>
              <a:t>Questions or thoughts?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331A0D-5BA5-B678-A494-F3714376D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0" y="7141386"/>
            <a:ext cx="17081250" cy="597517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dirty="0"/>
              <a:t>UNU-WIDER news article: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https://www.wider.unu.edu/news/first-ever-bundle-microsimulation-models-global-south-released</a:t>
            </a:r>
            <a:r>
              <a:rPr lang="en-GB" sz="3050" b="0" dirty="0"/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sz="3050" b="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dirty="0"/>
              <a:t>JRC news article: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https://euromod-web.jrc.ec.europa.eu/news-and-events/news/southmod-project-releases-first-ever-bundle-microsimulation-models-global</a:t>
            </a:r>
            <a:r>
              <a:rPr lang="en-GB" sz="3050" b="0" dirty="0"/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sz="3050" b="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dirty="0"/>
              <a:t>Tweet chain about the bundle: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https://twitter.com/JesseLastunen/status/1661751404179120131</a:t>
            </a:r>
            <a:r>
              <a:rPr lang="en-GB" sz="3050" b="0" dirty="0"/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sz="3050" b="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dirty="0"/>
              <a:t>About LOTTE conference presentation:</a:t>
            </a:r>
            <a:endParaRPr lang="en-GB" sz="3050" b="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3050" b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https://www.wider.unu.edu/event/southmod-presentation-lotte-skatt-conference</a:t>
            </a:r>
            <a:r>
              <a:rPr lang="en-GB" sz="3050" b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49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UNU-WIDER news article: </a:t>
            </a:r>
            <a:r>
              <a:rPr lang="en-GB" dirty="0">
                <a:hlinkClick r:id="rId3"/>
              </a:rPr>
              <a:t>https://www.wider.unu.edu/news/first-ever-bundle-microsimulation-models-global-south-released</a:t>
            </a:r>
            <a:r>
              <a:rPr lang="en-GB" dirty="0"/>
              <a:t>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JRC news article: </a:t>
            </a:r>
            <a:r>
              <a:rPr lang="en-GB" dirty="0">
                <a:hlinkClick r:id="rId4"/>
              </a:rPr>
              <a:t>https://euromod-web.jrc.ec.europa.eu/news-and-events/news/southmod-project-releases-first-ever-bundle-microsimulation-models-global</a:t>
            </a:r>
            <a:r>
              <a:rPr lang="en-GB" dirty="0"/>
              <a:t>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Tweet chain about the bundle: </a:t>
            </a:r>
            <a:r>
              <a:rPr lang="en-GB" dirty="0">
                <a:hlinkClick r:id="rId5"/>
              </a:rPr>
              <a:t>https://twitter.com/JesseLastunen/status/1661751404179120131</a:t>
            </a:r>
            <a:r>
              <a:rPr lang="en-GB" dirty="0"/>
              <a:t>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About LOTTE conference presentation: </a:t>
            </a:r>
            <a:r>
              <a:rPr lang="en-GB" dirty="0">
                <a:hlinkClick r:id="rId6"/>
              </a:rPr>
              <a:t>https://www.wider.unu.edu/event/southmod-presentation-lotte-skatt-conference</a:t>
            </a:r>
            <a:r>
              <a:rPr lang="en-GB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Links: SOUTHMOD bundle promotion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46D9E51E-BC3A-BDB4-2FA0-07056102CB32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5447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SOUTHMOD User Manual: </a:t>
            </a:r>
            <a:r>
              <a:rPr lang="en-GB" dirty="0">
                <a:hlinkClick r:id="rId3"/>
              </a:rPr>
              <a:t>wider.unu.edu/sites/default/files/SOUTHMOD_UserManual_230511.pdf</a:t>
            </a:r>
            <a:endParaRPr lang="en-GB" dirty="0"/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SOUTHMOD Modelling Conventions: </a:t>
            </a:r>
            <a:r>
              <a:rPr lang="en-GB" dirty="0">
                <a:hlinkClick r:id="rId4"/>
              </a:rPr>
              <a:t>wider.unu.edu/sites/default/files/About/SOUTHMOD_Modelling_Conventions_20230428.pdf</a:t>
            </a:r>
            <a:r>
              <a:rPr lang="en-GB" dirty="0"/>
              <a:t>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Webpage and Country Reports: </a:t>
            </a:r>
            <a:r>
              <a:rPr lang="en-GB" dirty="0">
                <a:hlinkClick r:id="rId5"/>
              </a:rPr>
              <a:t>wider.unu.edu/project/southmod-simulating-tax-and-benefit-policies-development-phase-2</a:t>
            </a:r>
            <a:endParaRPr lang="en-GB" dirty="0"/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Model access: </a:t>
            </a:r>
            <a:r>
              <a:rPr lang="en-GB" dirty="0">
                <a:hlinkClick r:id="rId6"/>
              </a:rPr>
              <a:t>wider.unu.edu/about/accessing-southmod-models</a:t>
            </a:r>
            <a:r>
              <a:rPr lang="en-GB" dirty="0"/>
              <a:t>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en-GB" dirty="0"/>
              <a:t>Sign up for the SOUTHMOD newsletter: </a:t>
            </a:r>
            <a:r>
              <a:rPr lang="en-GB" dirty="0">
                <a:hlinkClick r:id="rId7"/>
              </a:rPr>
              <a:t>https://www2.wider.unu.edu/content/profile-centre-network-signup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Links: SOUTHMOD General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46D9E51E-BC3A-BDB4-2FA0-07056102CB32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6118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reminder of the key motivation behind SOUTHMOD 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0FC29C34-31C7-7E25-CFDE-8967CB8CA85E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D7714C51-FB61-1066-8865-543FD5553FCE}"/>
              </a:ext>
            </a:extLst>
          </p:cNvPr>
          <p:cNvSpPr>
            <a:spLocks noChangeArrowheads="1"/>
          </p:cNvSpPr>
          <p:nvPr/>
        </p:nvSpPr>
        <p:spPr bwMode="auto">
          <a:xfrm rot="20104647">
            <a:off x="13461744" y="7573311"/>
            <a:ext cx="1172672" cy="1162761"/>
          </a:xfrm>
          <a:custGeom>
            <a:avLst/>
            <a:gdLst>
              <a:gd name="T0" fmla="*/ 0 w 786"/>
              <a:gd name="T1" fmla="*/ 322 h 637"/>
              <a:gd name="T2" fmla="*/ 778 w 786"/>
              <a:gd name="T3" fmla="*/ 0 h 637"/>
              <a:gd name="T4" fmla="*/ 597 w 786"/>
              <a:gd name="T5" fmla="*/ 322 h 637"/>
              <a:gd name="T6" fmla="*/ 785 w 786"/>
              <a:gd name="T7" fmla="*/ 636 h 637"/>
              <a:gd name="T8" fmla="*/ 0 w 786"/>
              <a:gd name="T9" fmla="*/ 32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6" h="637">
                <a:moveTo>
                  <a:pt x="0" y="322"/>
                </a:moveTo>
                <a:lnTo>
                  <a:pt x="778" y="0"/>
                </a:lnTo>
                <a:lnTo>
                  <a:pt x="597" y="322"/>
                </a:lnTo>
                <a:lnTo>
                  <a:pt x="785" y="636"/>
                </a:lnTo>
                <a:lnTo>
                  <a:pt x="0" y="322"/>
                </a:lnTo>
              </a:path>
            </a:pathLst>
          </a:custGeom>
          <a:solidFill>
            <a:srgbClr val="102348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9" name="Grupo 277">
            <a:extLst>
              <a:ext uri="{FF2B5EF4-FFF2-40B4-BE49-F238E27FC236}">
                <a16:creationId xmlns:a16="http://schemas.microsoft.com/office/drawing/2014/main" id="{09304B35-3B7E-5165-2FD0-3FB91469D73E}"/>
              </a:ext>
            </a:extLst>
          </p:cNvPr>
          <p:cNvGrpSpPr/>
          <p:nvPr/>
        </p:nvGrpSpPr>
        <p:grpSpPr>
          <a:xfrm>
            <a:off x="15369723" y="3240818"/>
            <a:ext cx="6539676" cy="4493538"/>
            <a:chOff x="4412184" y="10463251"/>
            <a:chExt cx="4988612" cy="4493538"/>
          </a:xfrm>
        </p:grpSpPr>
        <p:sp>
          <p:nvSpPr>
            <p:cNvPr id="10" name="CuadroTexto 395">
              <a:extLst>
                <a:ext uri="{FF2B5EF4-FFF2-40B4-BE49-F238E27FC236}">
                  <a16:creationId xmlns:a16="http://schemas.microsoft.com/office/drawing/2014/main" id="{F80E1B59-F6FA-BE26-EF46-96B937EC7117}"/>
                </a:ext>
              </a:extLst>
            </p:cNvPr>
            <p:cNvSpPr txBox="1"/>
            <p:nvPr/>
          </p:nvSpPr>
          <p:spPr>
            <a:xfrm flipH="1">
              <a:off x="4412184" y="10463251"/>
              <a:ext cx="4988612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300" b="1" dirty="0">
                  <a:latin typeface="Arial" panose="020B0604020202020204" pitchFamily="34" charset="0"/>
                  <a:ea typeface="Lato" charset="0"/>
                  <a:cs typeface="Arial" panose="020B0604020202020204" pitchFamily="34" charset="0"/>
                </a:rPr>
                <a:t>Rising need to finance social protection using domestic means rather than donor support</a:t>
              </a:r>
            </a:p>
            <a:p>
              <a:endParaRPr lang="en-US" sz="3800" b="1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endParaRPr>
            </a:p>
            <a:p>
              <a:endParaRPr lang="en-US" sz="3800" b="1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endParaRPr>
            </a:p>
            <a:p>
              <a:endParaRPr lang="en-US" sz="3800" b="1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30B9D84C-7D67-FBF0-8EB5-C5D3DBA111D8}"/>
                </a:ext>
              </a:extLst>
            </p:cNvPr>
            <p:cNvSpPr/>
            <p:nvPr/>
          </p:nvSpPr>
          <p:spPr>
            <a:xfrm>
              <a:off x="5163992" y="13391113"/>
              <a:ext cx="42368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300" dirty="0"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Need to improve domestic tax revenue mobilization</a:t>
              </a:r>
              <a:endParaRPr lang="en-US" sz="3300" i="1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11" descr="Court">
            <a:extLst>
              <a:ext uri="{FF2B5EF4-FFF2-40B4-BE49-F238E27FC236}">
                <a16:creationId xmlns:a16="http://schemas.microsoft.com/office/drawing/2014/main" id="{B93CB052-8882-144A-3700-48313E68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905323" y="5035824"/>
            <a:ext cx="1800000" cy="1800000"/>
          </a:xfrm>
          <a:prstGeom prst="rect">
            <a:avLst/>
          </a:prstGeom>
        </p:spPr>
      </p:pic>
      <p:sp>
        <p:nvSpPr>
          <p:cNvPr id="19" name="Freeform 96">
            <a:extLst>
              <a:ext uri="{FF2B5EF4-FFF2-40B4-BE49-F238E27FC236}">
                <a16:creationId xmlns:a16="http://schemas.microsoft.com/office/drawing/2014/main" id="{43DCD402-B6DE-5EFF-32DD-AB75F8DD8049}"/>
              </a:ext>
            </a:extLst>
          </p:cNvPr>
          <p:cNvSpPr>
            <a:spLocks noChangeArrowheads="1"/>
          </p:cNvSpPr>
          <p:nvPr/>
        </p:nvSpPr>
        <p:spPr bwMode="auto">
          <a:xfrm rot="20372550">
            <a:off x="7307447" y="3461210"/>
            <a:ext cx="4856479" cy="4887953"/>
          </a:xfrm>
          <a:prstGeom prst="blockArc">
            <a:avLst>
              <a:gd name="adj1" fmla="val 7917861"/>
              <a:gd name="adj2" fmla="val 11993329"/>
              <a:gd name="adj3" fmla="val 7021"/>
            </a:avLst>
          </a:prstGeom>
          <a:solidFill>
            <a:srgbClr val="102348"/>
          </a:solidFill>
          <a:ln w="127000" cap="flat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pSp>
        <p:nvGrpSpPr>
          <p:cNvPr id="20" name="Grupo 277">
            <a:extLst>
              <a:ext uri="{FF2B5EF4-FFF2-40B4-BE49-F238E27FC236}">
                <a16:creationId xmlns:a16="http://schemas.microsoft.com/office/drawing/2014/main" id="{9BA8D0D1-55E4-B698-B261-FDC7A5CBF9CC}"/>
              </a:ext>
            </a:extLst>
          </p:cNvPr>
          <p:cNvGrpSpPr/>
          <p:nvPr/>
        </p:nvGrpSpPr>
        <p:grpSpPr>
          <a:xfrm>
            <a:off x="2394842" y="3240818"/>
            <a:ext cx="5015537" cy="5051520"/>
            <a:chOff x="4412186" y="10463251"/>
            <a:chExt cx="4083183" cy="5051520"/>
          </a:xfrm>
        </p:grpSpPr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087466D4-0084-2ED1-FE4B-FA9E815EEBEB}"/>
                </a:ext>
              </a:extLst>
            </p:cNvPr>
            <p:cNvSpPr txBox="1"/>
            <p:nvPr/>
          </p:nvSpPr>
          <p:spPr>
            <a:xfrm flipH="1">
              <a:off x="4412186" y="10463251"/>
              <a:ext cx="351973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b="1" dirty="0">
                  <a:latin typeface="Arial" panose="020B0604020202020204" pitchFamily="34" charset="0"/>
                  <a:ea typeface="Lato" charset="0"/>
                  <a:cs typeface="Arial" panose="020B0604020202020204" pitchFamily="34" charset="0"/>
                </a:rPr>
                <a:t>Limited but expanding coverage of cash transfers</a:t>
              </a:r>
            </a:p>
            <a:p>
              <a:endParaRPr lang="en-US" sz="2400" b="1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B99CDE41-F9A6-A9DA-BAB3-8F81791F852F}"/>
                </a:ext>
              </a:extLst>
            </p:cNvPr>
            <p:cNvSpPr/>
            <p:nvPr/>
          </p:nvSpPr>
          <p:spPr>
            <a:xfrm>
              <a:off x="4412186" y="13391113"/>
              <a:ext cx="408318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300" dirty="0"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Urgent need to scale up such policies to create nationwide social protection </a:t>
              </a:r>
              <a:r>
                <a:rPr lang="en-US" sz="3300" i="1" dirty="0"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systems</a:t>
              </a:r>
            </a:p>
          </p:txBody>
        </p:sp>
      </p:grpSp>
      <p:sp>
        <p:nvSpPr>
          <p:cNvPr id="24" name="Freeform 97">
            <a:extLst>
              <a:ext uri="{FF2B5EF4-FFF2-40B4-BE49-F238E27FC236}">
                <a16:creationId xmlns:a16="http://schemas.microsoft.com/office/drawing/2014/main" id="{1726883E-3190-9FC2-D18E-B64AD7DAE640}"/>
              </a:ext>
            </a:extLst>
          </p:cNvPr>
          <p:cNvSpPr>
            <a:spLocks noChangeArrowheads="1"/>
          </p:cNvSpPr>
          <p:nvPr/>
        </p:nvSpPr>
        <p:spPr bwMode="auto">
          <a:xfrm rot="12092550">
            <a:off x="8487050" y="7515635"/>
            <a:ext cx="1172672" cy="1162761"/>
          </a:xfrm>
          <a:custGeom>
            <a:avLst/>
            <a:gdLst>
              <a:gd name="T0" fmla="*/ 0 w 786"/>
              <a:gd name="T1" fmla="*/ 322 h 637"/>
              <a:gd name="T2" fmla="*/ 778 w 786"/>
              <a:gd name="T3" fmla="*/ 0 h 637"/>
              <a:gd name="T4" fmla="*/ 597 w 786"/>
              <a:gd name="T5" fmla="*/ 322 h 637"/>
              <a:gd name="T6" fmla="*/ 785 w 786"/>
              <a:gd name="T7" fmla="*/ 636 h 637"/>
              <a:gd name="T8" fmla="*/ 0 w 786"/>
              <a:gd name="T9" fmla="*/ 32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6" h="637">
                <a:moveTo>
                  <a:pt x="0" y="322"/>
                </a:moveTo>
                <a:lnTo>
                  <a:pt x="778" y="0"/>
                </a:lnTo>
                <a:lnTo>
                  <a:pt x="597" y="322"/>
                </a:lnTo>
                <a:lnTo>
                  <a:pt x="785" y="636"/>
                </a:lnTo>
                <a:lnTo>
                  <a:pt x="0" y="322"/>
                </a:lnTo>
              </a:path>
            </a:pathLst>
          </a:custGeom>
          <a:solidFill>
            <a:srgbClr val="102348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96">
            <a:extLst>
              <a:ext uri="{FF2B5EF4-FFF2-40B4-BE49-F238E27FC236}">
                <a16:creationId xmlns:a16="http://schemas.microsoft.com/office/drawing/2014/main" id="{CA8351C3-DD52-A36A-BB42-3E72FD5C0256}"/>
              </a:ext>
            </a:extLst>
          </p:cNvPr>
          <p:cNvSpPr>
            <a:spLocks noChangeArrowheads="1"/>
          </p:cNvSpPr>
          <p:nvPr/>
        </p:nvSpPr>
        <p:spPr bwMode="auto">
          <a:xfrm rot="1227450" flipH="1">
            <a:off x="11030283" y="3461210"/>
            <a:ext cx="4856479" cy="4887953"/>
          </a:xfrm>
          <a:prstGeom prst="blockArc">
            <a:avLst>
              <a:gd name="adj1" fmla="val 7917861"/>
              <a:gd name="adj2" fmla="val 12061298"/>
              <a:gd name="adj3" fmla="val 7021"/>
            </a:avLst>
          </a:prstGeom>
          <a:solidFill>
            <a:srgbClr val="102348"/>
          </a:solidFill>
          <a:ln w="127000" cap="flat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F288CA0-9504-3C09-15F0-97911CAB5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62428" y="5005186"/>
            <a:ext cx="1800000" cy="18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CFDAA6-0E73-4E0D-F56A-504672C52D7E}"/>
              </a:ext>
            </a:extLst>
          </p:cNvPr>
          <p:cNvSpPr txBox="1"/>
          <p:nvPr/>
        </p:nvSpPr>
        <p:spPr>
          <a:xfrm>
            <a:off x="5174098" y="11039158"/>
            <a:ext cx="12881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GB" sz="5000" b="1" dirty="0">
                <a:solidFill>
                  <a:srgbClr val="5280D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GB" sz="5000" b="1" dirty="0">
                <a:solidFill>
                  <a:srgbClr val="5280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Tax-benefit microsimulation models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FE0C2-4E34-5AF4-DE66-6091949808EC}"/>
              </a:ext>
            </a:extLst>
          </p:cNvPr>
          <p:cNvSpPr txBox="1"/>
          <p:nvPr/>
        </p:nvSpPr>
        <p:spPr>
          <a:xfrm>
            <a:off x="4076172" y="9094837"/>
            <a:ext cx="15076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GB" sz="5000" b="1" dirty="0">
                <a:solidFill>
                  <a:srgbClr val="102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reliable information and tools to help build up tax and social protection systems</a:t>
            </a:r>
          </a:p>
        </p:txBody>
      </p:sp>
    </p:spTree>
    <p:extLst>
      <p:ext uri="{BB962C8B-B14F-4D97-AF65-F5344CB8AC3E}">
        <p14:creationId xmlns:p14="http://schemas.microsoft.com/office/powerpoint/2010/main" val="42350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88AA6-FA45-01C2-7409-CC04485C4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/>
          <a:stretch/>
        </p:blipFill>
        <p:spPr>
          <a:xfrm>
            <a:off x="15392399" y="2428462"/>
            <a:ext cx="8585771" cy="883383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938694"/>
            <a:ext cx="14669521" cy="85397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02348"/>
              </a:buClr>
            </a:pPr>
            <a:r>
              <a:rPr lang="en-GB" sz="5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Collaborative project </a:t>
            </a:r>
            <a:r>
              <a:rPr lang="en-GB" sz="5200" dirty="0"/>
              <a:t>to develop and promote tax-benefit microsimulation models in the Global South</a:t>
            </a:r>
          </a:p>
          <a:p>
            <a:pPr>
              <a:spcBef>
                <a:spcPts val="6000"/>
              </a:spcBef>
              <a:buClr>
                <a:srgbClr val="102348"/>
              </a:buClr>
            </a:pPr>
            <a:r>
              <a:rPr lang="en-GB" sz="5200" dirty="0"/>
              <a:t>Combining model development/maintenance, research, and capacity development</a:t>
            </a:r>
          </a:p>
          <a:p>
            <a:pPr>
              <a:spcBef>
                <a:spcPts val="6000"/>
              </a:spcBef>
            </a:pPr>
            <a:r>
              <a:rPr lang="en-GB" sz="5200" dirty="0"/>
              <a:t>Goal to provide researchers and local  policymakers with reliable information and tools    to improve tax and social protection policies</a:t>
            </a:r>
          </a:p>
          <a:p>
            <a:pPr lvl="1"/>
            <a:r>
              <a:rPr lang="en-US" dirty="0"/>
              <a:t>Focus on the </a:t>
            </a:r>
            <a:r>
              <a:rPr lang="en-US" dirty="0">
                <a:solidFill>
                  <a:srgbClr val="5280D9"/>
                </a:solidFill>
              </a:rPr>
              <a:t>distributional and budgetary             effects </a:t>
            </a:r>
            <a:r>
              <a:rPr lang="en-US" dirty="0"/>
              <a:t>of tax-benefit policies and related reforms</a:t>
            </a:r>
          </a:p>
          <a:p>
            <a:pPr lvl="1">
              <a:buClr>
                <a:srgbClr val="18346A"/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Comparisons </a:t>
            </a:r>
            <a:r>
              <a:rPr lang="en-US" dirty="0"/>
              <a:t>of policies across different countries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project</a:t>
            </a:r>
          </a:p>
        </p:txBody>
      </p:sp>
      <p:sp>
        <p:nvSpPr>
          <p:cNvPr id="6" name="Graphic 14">
            <a:extLst>
              <a:ext uri="{FF2B5EF4-FFF2-40B4-BE49-F238E27FC236}">
                <a16:creationId xmlns:a16="http://schemas.microsoft.com/office/drawing/2014/main" id="{C72FB988-5302-65FC-2858-B1983581AFFC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D2F78-9304-8441-5C32-A58F1D29B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02" y="631636"/>
            <a:ext cx="3420000" cy="1218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57385-B3BC-0EC2-447B-6F99A541D8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192" y="797223"/>
            <a:ext cx="3600000" cy="921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51FA3-F08D-0931-685B-32068B278F87}"/>
              </a:ext>
            </a:extLst>
          </p:cNvPr>
          <p:cNvSpPr txBox="1"/>
          <p:nvPr/>
        </p:nvSpPr>
        <p:spPr>
          <a:xfrm>
            <a:off x="20575784" y="703594"/>
            <a:ext cx="2291450" cy="1153567"/>
          </a:xfrm>
          <a:prstGeom prst="round2DiagRect">
            <a:avLst>
              <a:gd name="adj1" fmla="val 32495"/>
              <a:gd name="adj2" fmla="val 0"/>
            </a:avLst>
          </a:prstGeom>
          <a:solidFill>
            <a:schemeClr val="bg1"/>
          </a:solidFill>
          <a:ln w="38100">
            <a:solidFill>
              <a:srgbClr val="5280D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144000" rIns="144000" bIns="7200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700" b="1" dirty="0">
                <a:solidFill>
                  <a:srgbClr val="5280D9"/>
                </a:solidFill>
                <a:latin typeface="Segoe UI Semibold" panose="020B0502040204020203" pitchFamily="34" charset="0"/>
                <a:ea typeface="Menlo" panose="020B0609030804020204" pitchFamily="49" charset="0"/>
                <a:cs typeface="Segoe UI Semibold" panose="020B0502040204020203" pitchFamily="34" charset="0"/>
              </a:rPr>
              <a:t>13 national </a:t>
            </a:r>
          </a:p>
          <a:p>
            <a:pPr algn="ctr">
              <a:lnSpc>
                <a:spcPts val="2800"/>
              </a:lnSpc>
            </a:pPr>
            <a:r>
              <a:rPr lang="en-US" sz="2700" b="1" dirty="0">
                <a:solidFill>
                  <a:srgbClr val="5280D9"/>
                </a:solidFill>
                <a:latin typeface="Segoe UI Semibold" panose="020B0502040204020203" pitchFamily="34" charset="0"/>
                <a:ea typeface="Menlo" panose="020B0609030804020204" pitchFamily="49" charset="0"/>
                <a:cs typeface="Segoe UI Semibold" panose="020B0502040204020203" pitchFamily="34" charset="0"/>
              </a:rPr>
              <a:t>teams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C46C35-6EDC-A491-7E02-60A7D15536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68" y="351326"/>
            <a:ext cx="1908000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651785" cy="9021474"/>
          </a:xfrm>
        </p:spPr>
        <p:txBody>
          <a:bodyPr>
            <a:normAutofit/>
          </a:bodyPr>
          <a:lstStyle/>
          <a:p>
            <a:r>
              <a:rPr lang="en-GB" sz="5300" dirty="0"/>
              <a:t>Since its launch in 2015, one goal of the SOUTHMOD project has been to </a:t>
            </a:r>
            <a:r>
              <a:rPr lang="en-GB" sz="5300" dirty="0">
                <a:solidFill>
                  <a:srgbClr val="5280D9"/>
                </a:solidFill>
              </a:rPr>
              <a:t>harmonize </a:t>
            </a:r>
            <a:r>
              <a:rPr lang="en-GB" sz="5300" dirty="0"/>
              <a:t>key aspects of the models:</a:t>
            </a:r>
          </a:p>
          <a:p>
            <a:pPr lvl="1"/>
            <a:r>
              <a:rPr lang="en-GB" sz="4550" dirty="0"/>
              <a:t>Input datasets, compulsory variables, variable/policy naming conventions</a:t>
            </a:r>
          </a:p>
          <a:p>
            <a:pPr lvl="1"/>
            <a:r>
              <a:rPr lang="en-GB" sz="4550" dirty="0"/>
              <a:t>Definitional policies that are incorporated, e.g. income lists</a:t>
            </a:r>
          </a:p>
          <a:p>
            <a:pPr>
              <a:buClr>
                <a:srgbClr val="102348"/>
              </a:buClr>
            </a:pPr>
            <a:r>
              <a:rPr lang="en-GB" sz="5300" dirty="0">
                <a:solidFill>
                  <a:srgbClr val="5280D9"/>
                </a:solidFill>
              </a:rPr>
              <a:t>SOUTHMOD Modelling Conventions </a:t>
            </a:r>
            <a:r>
              <a:rPr lang="en-GB" sz="5300" dirty="0"/>
              <a:t>(derived from EMC) as the guide</a:t>
            </a:r>
          </a:p>
          <a:p>
            <a:r>
              <a:rPr lang="en-GB" sz="5300" dirty="0"/>
              <a:t>Until recently, </a:t>
            </a:r>
            <a:r>
              <a:rPr lang="en-GB" sz="5300" dirty="0">
                <a:solidFill>
                  <a:srgbClr val="5280D9"/>
                </a:solidFill>
              </a:rPr>
              <a:t>some discrepancies have remained</a:t>
            </a:r>
            <a:r>
              <a:rPr lang="en-GB" sz="5300" dirty="0"/>
              <a:t>, partly due to the uniqueness of each SOUTHMOD model:</a:t>
            </a:r>
          </a:p>
          <a:p>
            <a:pPr lvl="1"/>
            <a:r>
              <a:rPr lang="en-GB" sz="4550" dirty="0"/>
              <a:t>Differences in data availability and format, requirements of simulated systems</a:t>
            </a:r>
          </a:p>
          <a:p>
            <a:pPr lvl="1"/>
            <a:r>
              <a:rPr lang="en-GB" sz="4550" dirty="0"/>
              <a:t>Completely new models joining SOUTHMOD, some first developed outside of it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bundle: Background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393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651785" cy="8877387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Starting in 2015, </a:t>
            </a:r>
            <a:r>
              <a:rPr lang="en-US" sz="5400" dirty="0">
                <a:solidFill>
                  <a:srgbClr val="5280D9"/>
                </a:solidFill>
              </a:rPr>
              <a:t>EUROMOD</a:t>
            </a:r>
            <a:r>
              <a:rPr lang="en-US" sz="5400" dirty="0"/>
              <a:t> has been adapted for use in developing countries through the SOUTHMOD project</a:t>
            </a:r>
          </a:p>
          <a:p>
            <a:r>
              <a:rPr lang="en-US" sz="5400" dirty="0"/>
              <a:t>Promotes </a:t>
            </a:r>
            <a:r>
              <a:rPr lang="en-US" sz="5400" dirty="0">
                <a:solidFill>
                  <a:srgbClr val="5280D9"/>
                </a:solidFill>
              </a:rPr>
              <a:t>harmonized terminology and naming conventions</a:t>
            </a:r>
            <a:r>
              <a:rPr lang="en-US" sz="5400" dirty="0"/>
              <a:t>, which is useful for cross-country comparisons, along with a u</a:t>
            </a:r>
            <a:r>
              <a:rPr lang="en-US" dirty="0"/>
              <a:t>ser interface that is:</a:t>
            </a:r>
          </a:p>
          <a:p>
            <a:pPr lvl="1"/>
            <a:r>
              <a:rPr lang="en-US" dirty="0"/>
              <a:t>Easy-to-use, yet fully programmable and flexible</a:t>
            </a:r>
          </a:p>
          <a:p>
            <a:pPr lvl="1"/>
            <a:r>
              <a:rPr lang="en-US" dirty="0"/>
              <a:t>Not country-specific, yet offers a clear framework for the inclusion of new countries</a:t>
            </a:r>
          </a:p>
          <a:p>
            <a:r>
              <a:rPr lang="en-US" dirty="0"/>
              <a:t>Built for </a:t>
            </a:r>
            <a:r>
              <a:rPr lang="en-US" dirty="0">
                <a:solidFill>
                  <a:srgbClr val="5280D9"/>
                </a:solidFill>
              </a:rPr>
              <a:t>comparability</a:t>
            </a:r>
            <a:r>
              <a:rPr lang="en-US" dirty="0"/>
              <a:t> (research, policy swaps)</a:t>
            </a:r>
          </a:p>
          <a:p>
            <a:pPr>
              <a:buFont typeface="System Font Regular"/>
              <a:buChar char="➞"/>
            </a:pPr>
            <a:r>
              <a:rPr lang="en-US" sz="5100" i="1" dirty="0">
                <a:solidFill>
                  <a:schemeClr val="accent4">
                    <a:lumMod val="75000"/>
                  </a:schemeClr>
                </a:solidFill>
              </a:rPr>
              <a:t> Bundling SOUTHMOD models under EUROMOD is the obvious next step</a:t>
            </a:r>
          </a:p>
          <a:p>
            <a:endParaRPr lang="en-US" sz="54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Inspiration and tools from EUROMOD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D3628-30A6-CAC8-9389-886C5A78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/>
          <a:stretch/>
        </p:blipFill>
        <p:spPr>
          <a:xfrm>
            <a:off x="16764000" y="-107055"/>
            <a:ext cx="7664450" cy="19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651785" cy="9021474"/>
          </a:xfrm>
        </p:spPr>
        <p:txBody>
          <a:bodyPr>
            <a:normAutofit/>
          </a:bodyPr>
          <a:lstStyle/>
          <a:p>
            <a:r>
              <a:rPr lang="en-GB" sz="5300" dirty="0"/>
              <a:t>From late 2022 until May 2023, we took on the effort of </a:t>
            </a:r>
            <a:r>
              <a:rPr lang="en-GB" sz="5300" i="1" dirty="0"/>
              <a:t>fully </a:t>
            </a:r>
            <a:r>
              <a:rPr lang="en-GB" sz="5300" dirty="0"/>
              <a:t>harmonize the models, with the aim of </a:t>
            </a:r>
            <a:r>
              <a:rPr lang="en-GB" sz="5300" dirty="0">
                <a:solidFill>
                  <a:srgbClr val="5280D9"/>
                </a:solidFill>
              </a:rPr>
              <a:t>consolidating them into a single “SOUTHMOD” bundle</a:t>
            </a:r>
          </a:p>
          <a:p>
            <a:r>
              <a:rPr lang="en-GB" sz="5300" dirty="0">
                <a:solidFill>
                  <a:srgbClr val="102348"/>
                </a:solidFill>
              </a:rPr>
              <a:t>Large effort, requiring </a:t>
            </a:r>
            <a:r>
              <a:rPr lang="en-GB" sz="5300" dirty="0">
                <a:solidFill>
                  <a:srgbClr val="5280D9"/>
                </a:solidFill>
              </a:rPr>
              <a:t>support</a:t>
            </a:r>
            <a:r>
              <a:rPr lang="en-GB" sz="5300" dirty="0">
                <a:solidFill>
                  <a:srgbClr val="102348"/>
                </a:solidFill>
              </a:rPr>
              <a:t> from all national teams, and researchers at WIDER, SASPRI, the International Inequalities Institute at LSE, and others</a:t>
            </a:r>
          </a:p>
          <a:p>
            <a:r>
              <a:rPr lang="en-GB" sz="5300" dirty="0">
                <a:solidFill>
                  <a:srgbClr val="102348"/>
                </a:solidFill>
              </a:rPr>
              <a:t>The main motivation was to further </a:t>
            </a:r>
            <a:r>
              <a:rPr lang="en-GB" sz="5300" dirty="0">
                <a:solidFill>
                  <a:srgbClr val="5280D9"/>
                </a:solidFill>
              </a:rPr>
              <a:t>facilitate the comparability of the input data, models and their outputs</a:t>
            </a:r>
            <a:r>
              <a:rPr lang="en-GB" sz="5300" dirty="0">
                <a:solidFill>
                  <a:srgbClr val="102348"/>
                </a:solidFill>
              </a:rPr>
              <a:t>, along with many others benefits already available for the EUROMOD model for EU-27 countries</a:t>
            </a:r>
          </a:p>
          <a:p>
            <a:endParaRPr lang="en-GB" dirty="0">
              <a:solidFill>
                <a:srgbClr val="5280D9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bundle: Towards the first release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478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651785" cy="9021474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SOUTHMOD_A1.0</a:t>
            </a:r>
            <a:r>
              <a:rPr lang="en-GB" dirty="0">
                <a:solidFill>
                  <a:srgbClr val="102348"/>
                </a:solidFill>
              </a:rPr>
              <a:t> was finally </a:t>
            </a:r>
            <a:r>
              <a:rPr lang="en-GB" dirty="0">
                <a:solidFill>
                  <a:srgbClr val="5280D9"/>
                </a:solidFill>
              </a:rPr>
              <a:t>released on May 2023</a:t>
            </a:r>
            <a:r>
              <a:rPr lang="en-GB" dirty="0">
                <a:solidFill>
                  <a:srgbClr val="102348"/>
                </a:solidFill>
              </a:rPr>
              <a:t>, bringing together the 12 harmonized tax-benefit microsimulation models developed under the SOUTHMOD project over the past decade</a:t>
            </a:r>
          </a:p>
          <a:p>
            <a:pPr lvl="1"/>
            <a:r>
              <a:rPr lang="en-GB" dirty="0">
                <a:solidFill>
                  <a:srgbClr val="102348"/>
                </a:solidFill>
              </a:rPr>
              <a:t>Freely available for non-commercial use</a:t>
            </a:r>
          </a:p>
          <a:p>
            <a:pPr lvl="1"/>
            <a:r>
              <a:rPr lang="en-GB" dirty="0">
                <a:solidFill>
                  <a:srgbClr val="102348"/>
                </a:solidFill>
              </a:rPr>
              <a:t>All models accessible to user at once</a:t>
            </a:r>
          </a:p>
          <a:p>
            <a:pPr lvl="1"/>
            <a:r>
              <a:rPr lang="en-GB" dirty="0">
                <a:solidFill>
                  <a:srgbClr val="102348"/>
                </a:solidFill>
              </a:rPr>
              <a:t>Systems with policies up to 2022</a:t>
            </a:r>
          </a:p>
          <a:p>
            <a:pPr>
              <a:spcBef>
                <a:spcPts val="6000"/>
              </a:spcBef>
            </a:pPr>
            <a:r>
              <a:rPr lang="en-GB" dirty="0">
                <a:solidFill>
                  <a:srgbClr val="102348"/>
                </a:solidFill>
              </a:rPr>
              <a:t>The bundle release coincided with:</a:t>
            </a:r>
          </a:p>
          <a:p>
            <a:pPr lvl="1"/>
            <a:r>
              <a:rPr lang="en-GB" dirty="0">
                <a:solidFill>
                  <a:srgbClr val="102348"/>
                </a:solidFill>
              </a:rPr>
              <a:t>Inclusion of </a:t>
            </a:r>
            <a:r>
              <a:rPr lang="en-US" dirty="0">
                <a:solidFill>
                  <a:srgbClr val="5280D9"/>
                </a:solidFill>
              </a:rPr>
              <a:t>Rwanda</a:t>
            </a:r>
            <a:r>
              <a:rPr lang="en-US" dirty="0"/>
              <a:t>, </a:t>
            </a:r>
            <a:r>
              <a:rPr lang="en-US" dirty="0">
                <a:solidFill>
                  <a:srgbClr val="5280D9"/>
                </a:solidFill>
              </a:rPr>
              <a:t>Bolivia</a:t>
            </a:r>
            <a:r>
              <a:rPr lang="en-US" dirty="0"/>
              <a:t>, </a:t>
            </a:r>
            <a:r>
              <a:rPr lang="en-US" dirty="0">
                <a:solidFill>
                  <a:srgbClr val="5280D9"/>
                </a:solidFill>
              </a:rPr>
              <a:t>Colombia </a:t>
            </a:r>
            <a:r>
              <a:rPr lang="en-US" dirty="0"/>
              <a:t>and </a:t>
            </a:r>
            <a:r>
              <a:rPr lang="en-US" dirty="0">
                <a:solidFill>
                  <a:srgbClr val="5280D9"/>
                </a:solidFill>
              </a:rPr>
              <a:t>Peru</a:t>
            </a:r>
            <a:r>
              <a:rPr lang="en-US" dirty="0"/>
              <a:t> in the SOUTHMOD family</a:t>
            </a:r>
            <a:endParaRPr lang="en-GB" dirty="0">
              <a:solidFill>
                <a:srgbClr val="102348"/>
              </a:solidFill>
            </a:endParaRPr>
          </a:p>
          <a:p>
            <a:pPr lvl="1"/>
            <a:r>
              <a:rPr lang="en-GB" dirty="0">
                <a:solidFill>
                  <a:srgbClr val="102348"/>
                </a:solidFill>
              </a:rPr>
              <a:t>The first </a:t>
            </a:r>
            <a:r>
              <a:rPr lang="en-GB" dirty="0">
                <a:solidFill>
                  <a:srgbClr val="5280D9"/>
                </a:solidFill>
              </a:rPr>
              <a:t>SOUTHMOD User Manual</a:t>
            </a:r>
            <a:r>
              <a:rPr lang="en-GB" dirty="0">
                <a:solidFill>
                  <a:srgbClr val="102348"/>
                </a:solidFill>
              </a:rPr>
              <a:t>, covering all models, plus updated SMC</a:t>
            </a:r>
          </a:p>
          <a:p>
            <a:pPr lvl="1"/>
            <a:r>
              <a:rPr lang="en-GB" dirty="0">
                <a:solidFill>
                  <a:srgbClr val="102348"/>
                </a:solidFill>
              </a:rPr>
              <a:t>Updated </a:t>
            </a:r>
            <a:r>
              <a:rPr lang="en-GB" dirty="0">
                <a:solidFill>
                  <a:srgbClr val="5280D9"/>
                </a:solidFill>
              </a:rPr>
              <a:t>Country Reports</a:t>
            </a:r>
          </a:p>
          <a:p>
            <a:pPr lvl="1"/>
            <a:endParaRPr lang="en-GB" dirty="0">
              <a:solidFill>
                <a:srgbClr val="102348"/>
              </a:solidFill>
            </a:endParaRPr>
          </a:p>
          <a:p>
            <a:endParaRPr lang="en-GB" dirty="0">
              <a:solidFill>
                <a:srgbClr val="102348"/>
              </a:solidFill>
            </a:endParaRPr>
          </a:p>
          <a:p>
            <a:endParaRPr lang="en-GB" dirty="0">
              <a:solidFill>
                <a:srgbClr val="5280D9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bundle: Release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D70C9-E411-FB50-FC54-675655CAA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788" y="5125990"/>
            <a:ext cx="9522596" cy="2232000"/>
          </a:xfrm>
          <a:prstGeom prst="rect">
            <a:avLst/>
          </a:prstGeom>
          <a:effectLst>
            <a:outerShdw blurRad="88900" dist="38100" dir="4800000" sx="101000" sy="101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1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F81EA-1368-1B2B-3AC5-B4C95DEC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399" y="2644053"/>
            <a:ext cx="21651785" cy="9021474"/>
          </a:xfrm>
        </p:spPr>
        <p:txBody>
          <a:bodyPr>
            <a:normAutofit/>
          </a:bodyPr>
          <a:lstStyle/>
          <a:p>
            <a:r>
              <a:rPr lang="en-GB" sz="5800" dirty="0"/>
              <a:t>Behind the scenes, Katrin </a:t>
            </a:r>
            <a:r>
              <a:rPr lang="en-GB" sz="5800" dirty="0" err="1"/>
              <a:t>Gasior</a:t>
            </a:r>
            <a:r>
              <a:rPr lang="en-GB" sz="5800" dirty="0"/>
              <a:t> produced incredibly helpful </a:t>
            </a:r>
            <a:r>
              <a:rPr lang="en-GB" sz="5800" dirty="0">
                <a:solidFill>
                  <a:srgbClr val="5280D9"/>
                </a:solidFill>
              </a:rPr>
              <a:t>documentation and Stata code </a:t>
            </a:r>
            <a:r>
              <a:rPr lang="en-GB" sz="5800" dirty="0"/>
              <a:t>that systematised the work:</a:t>
            </a:r>
          </a:p>
          <a:p>
            <a:pPr lvl="1">
              <a:spcBef>
                <a:spcPts val="2700"/>
              </a:spcBef>
              <a:buClr>
                <a:srgbClr val="102348"/>
              </a:buClr>
            </a:pPr>
            <a:r>
              <a:rPr lang="en-GB" sz="4800" dirty="0">
                <a:solidFill>
                  <a:srgbClr val="5280D9"/>
                </a:solidFill>
              </a:rPr>
              <a:t>Developer checklist </a:t>
            </a:r>
            <a:r>
              <a:rPr lang="en-GB" sz="4800" dirty="0">
                <a:solidFill>
                  <a:srgbClr val="102348"/>
                </a:solidFill>
              </a:rPr>
              <a:t>covering basic checks for input datasets and models</a:t>
            </a:r>
          </a:p>
          <a:p>
            <a:pPr lvl="1">
              <a:spcBef>
                <a:spcPts val="2700"/>
              </a:spcBef>
              <a:buClr>
                <a:srgbClr val="102348"/>
              </a:buClr>
            </a:pPr>
            <a:r>
              <a:rPr lang="en-GB" sz="4800" dirty="0">
                <a:solidFill>
                  <a:srgbClr val="5280D9"/>
                </a:solidFill>
              </a:rPr>
              <a:t>Comprehensive instructions </a:t>
            </a:r>
            <a:r>
              <a:rPr lang="en-GB" sz="4800" dirty="0">
                <a:solidFill>
                  <a:srgbClr val="102348"/>
                </a:solidFill>
              </a:rPr>
              <a:t>for compiling the first bundle (and any new releases), including lists of detailed manual and automated checks needed</a:t>
            </a:r>
          </a:p>
          <a:p>
            <a:pPr lvl="1">
              <a:spcBef>
                <a:spcPts val="2700"/>
              </a:spcBef>
              <a:buClr>
                <a:srgbClr val="102348"/>
              </a:buClr>
            </a:pPr>
            <a:r>
              <a:rPr lang="en-GB" sz="4800" dirty="0">
                <a:solidFill>
                  <a:srgbClr val="5280D9"/>
                </a:solidFill>
              </a:rPr>
              <a:t>STATA do-files for the automated checks </a:t>
            </a:r>
            <a:r>
              <a:rPr lang="en-GB" sz="4800" dirty="0">
                <a:solidFill>
                  <a:srgbClr val="102348"/>
                </a:solidFill>
              </a:rPr>
              <a:t>to: </a:t>
            </a:r>
          </a:p>
          <a:p>
            <a:pPr lvl="2">
              <a:spcBef>
                <a:spcPts val="2700"/>
              </a:spcBef>
            </a:pPr>
            <a:r>
              <a:rPr lang="en-GB" sz="4300" dirty="0">
                <a:solidFill>
                  <a:srgbClr val="102348"/>
                </a:solidFill>
              </a:rPr>
              <a:t>flag the input datasets for issues</a:t>
            </a:r>
          </a:p>
          <a:p>
            <a:pPr lvl="2">
              <a:spcBef>
                <a:spcPts val="2000"/>
              </a:spcBef>
            </a:pPr>
            <a:r>
              <a:rPr lang="en-GB" sz="4300" dirty="0">
                <a:solidFill>
                  <a:srgbClr val="102348"/>
                </a:solidFill>
              </a:rPr>
              <a:t>run the models, with and without extensions, and </a:t>
            </a:r>
          </a:p>
          <a:p>
            <a:pPr lvl="2">
              <a:spcBef>
                <a:spcPts val="2000"/>
              </a:spcBef>
            </a:pPr>
            <a:r>
              <a:rPr lang="en-GB" sz="4300" dirty="0">
                <a:solidFill>
                  <a:srgbClr val="102348"/>
                </a:solidFill>
              </a:rPr>
              <a:t>then flag the output datasets for issues</a:t>
            </a:r>
          </a:p>
          <a:p>
            <a:pPr lvl="1"/>
            <a:endParaRPr lang="en-GB" dirty="0">
              <a:solidFill>
                <a:srgbClr val="102348"/>
              </a:solidFill>
            </a:endParaRPr>
          </a:p>
          <a:p>
            <a:endParaRPr lang="en-GB" dirty="0">
              <a:solidFill>
                <a:srgbClr val="5280D9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91467-F347-1F1F-0335-7AE2176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SOUTHMOD bundle: Behind the scenes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FC980AA1-1DC4-0872-75F4-B45B41A29573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24C8F0C-EE9B-2918-0F9E-854082F429A8}"/>
              </a:ext>
            </a:extLst>
          </p:cNvPr>
          <p:cNvSpPr txBox="1">
            <a:spLocks/>
          </p:cNvSpPr>
          <p:nvPr/>
        </p:nvSpPr>
        <p:spPr>
          <a:xfrm>
            <a:off x="4677660" y="11665527"/>
            <a:ext cx="17610841" cy="126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90550" indent="-569913" algn="l" defTabSz="914400" rtl="0" eaLnBrk="1" latinLnBrk="0" hangingPunct="1">
              <a:lnSpc>
                <a:spcPct val="95000"/>
              </a:lnSpc>
              <a:spcBef>
                <a:spcPts val="5000"/>
              </a:spcBef>
              <a:buFont typeface="System Font Regular"/>
              <a:buChar char="–"/>
              <a:tabLst/>
              <a:defRPr sz="5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16013" indent="-525463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95463" indent="-592138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Ø"/>
              <a:tabLst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stem Font Regular"/>
              <a:buChar char="➞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We’ll of course continue to rely on these materials</a:t>
            </a:r>
          </a:p>
          <a:p>
            <a:pPr marL="20637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System Font Regular"/>
              <a:buChar char="➞"/>
            </a:pPr>
            <a:endParaRPr lang="en-US" dirty="0"/>
          </a:p>
          <a:p>
            <a:pPr>
              <a:buFont typeface="System Font Regular"/>
              <a:buChar char="➞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4">
            <a:extLst>
              <a:ext uri="{FF2B5EF4-FFF2-40B4-BE49-F238E27FC236}">
                <a16:creationId xmlns:a16="http://schemas.microsoft.com/office/drawing/2014/main" id="{DE02E62E-A60C-DEFF-0F3B-48774F96B848}"/>
              </a:ext>
            </a:extLst>
          </p:cNvPr>
          <p:cNvSpPr/>
          <p:nvPr/>
        </p:nvSpPr>
        <p:spPr>
          <a:xfrm>
            <a:off x="20782432" y="10120782"/>
            <a:ext cx="3595218" cy="3595218"/>
          </a:xfrm>
          <a:custGeom>
            <a:avLst/>
            <a:gdLst>
              <a:gd name="connsiteX0" fmla="*/ 3595219 w 3595218"/>
              <a:gd name="connsiteY0" fmla="*/ 0 h 3595218"/>
              <a:gd name="connsiteX1" fmla="*/ 3595219 w 3595218"/>
              <a:gd name="connsiteY1" fmla="*/ 3595219 h 3595218"/>
              <a:gd name="connsiteX2" fmla="*/ 0 w 3595218"/>
              <a:gd name="connsiteY2" fmla="*/ 3595219 h 3595218"/>
              <a:gd name="connsiteX3" fmla="*/ 3595219 w 3595218"/>
              <a:gd name="connsiteY3" fmla="*/ 0 h 3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18" h="3595218">
                <a:moveTo>
                  <a:pt x="3595219" y="0"/>
                </a:moveTo>
                <a:lnTo>
                  <a:pt x="3595219" y="3595219"/>
                </a:lnTo>
                <a:lnTo>
                  <a:pt x="0" y="3595219"/>
                </a:lnTo>
                <a:cubicBezTo>
                  <a:pt x="2038781" y="3595219"/>
                  <a:pt x="3595219" y="2625750"/>
                  <a:pt x="3595219" y="0"/>
                </a:cubicBezTo>
                <a:close/>
              </a:path>
            </a:pathLst>
          </a:custGeom>
          <a:solidFill>
            <a:schemeClr val="tx1"/>
          </a:solidFill>
          <a:ln w="28054" cap="flat">
            <a:noFill/>
            <a:prstDash val="solid"/>
            <a:miter/>
          </a:ln>
        </p:spPr>
        <p:txBody>
          <a:bodyPr rtlCol="0" anchor="ctr"/>
          <a:lstStyle/>
          <a:p>
            <a:endParaRPr lang="en-JP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FDDCC5-23FE-2F93-21CB-08028C2955F7}"/>
              </a:ext>
            </a:extLst>
          </p:cNvPr>
          <p:cNvSpPr/>
          <p:nvPr/>
        </p:nvSpPr>
        <p:spPr>
          <a:xfrm>
            <a:off x="14758007" y="10497141"/>
            <a:ext cx="4286196" cy="100733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EBF6D7-D0EC-F56C-1E41-49B84A84D981}"/>
              </a:ext>
            </a:extLst>
          </p:cNvPr>
          <p:cNvSpPr/>
          <p:nvPr/>
        </p:nvSpPr>
        <p:spPr>
          <a:xfrm>
            <a:off x="5097781" y="10497141"/>
            <a:ext cx="4587916" cy="100733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4527DE-803C-6C69-6C1E-E341F3596FFE}"/>
              </a:ext>
            </a:extLst>
          </p:cNvPr>
          <p:cNvGrpSpPr/>
          <p:nvPr/>
        </p:nvGrpSpPr>
        <p:grpSpPr>
          <a:xfrm>
            <a:off x="3895090" y="2623426"/>
            <a:ext cx="16587470" cy="7076882"/>
            <a:chOff x="3895090" y="4948000"/>
            <a:chExt cx="16587470" cy="7076882"/>
          </a:xfrm>
          <a:solidFill>
            <a:schemeClr val="bg1">
              <a:lumMod val="95000"/>
            </a:schemeClr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7A1923-DF94-F82F-9FF3-409DAD4E2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5090" y="4948000"/>
              <a:ext cx="16587470" cy="7076882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971478-6F65-113E-D984-2AC2B001A0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5090" y="4948000"/>
              <a:ext cx="16587470" cy="7076882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33CEAC-5D6A-C480-2C3E-4DE46F756BC7}"/>
                </a:ext>
              </a:extLst>
            </p:cNvPr>
            <p:cNvSpPr/>
            <p:nvPr/>
          </p:nvSpPr>
          <p:spPr>
            <a:xfrm>
              <a:off x="10624114" y="6865589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1F467-E2E8-EF95-360A-248FE83AA91D}"/>
              </a:ext>
            </a:extLst>
          </p:cNvPr>
          <p:cNvSpPr/>
          <p:nvPr/>
        </p:nvSpPr>
        <p:spPr>
          <a:xfrm>
            <a:off x="5333448" y="10692289"/>
            <a:ext cx="411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Common currency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2D90-C287-AC5E-D90C-E4953E925F0C}"/>
              </a:ext>
            </a:extLst>
          </p:cNvPr>
          <p:cNvSpPr/>
          <p:nvPr/>
        </p:nvSpPr>
        <p:spPr>
          <a:xfrm>
            <a:off x="14978175" y="10692289"/>
            <a:ext cx="384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EU comparisons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74C24-404A-825B-FE07-CC6EC29489E3}"/>
              </a:ext>
            </a:extLst>
          </p:cNvPr>
          <p:cNvSpPr txBox="1"/>
          <p:nvPr/>
        </p:nvSpPr>
        <p:spPr>
          <a:xfrm>
            <a:off x="9769121" y="3362012"/>
            <a:ext cx="494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Work with all country models at the same 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CD353-9C1D-D5AF-D15F-32A78D88CB6B}"/>
              </a:ext>
            </a:extLst>
          </p:cNvPr>
          <p:cNvSpPr/>
          <p:nvPr/>
        </p:nvSpPr>
        <p:spPr>
          <a:xfrm>
            <a:off x="8775927" y="2611343"/>
            <a:ext cx="7043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Models in a single project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BA7FB-58B6-D990-B009-B5F74A8197E9}"/>
              </a:ext>
            </a:extLst>
          </p:cNvPr>
          <p:cNvSpPr txBox="1"/>
          <p:nvPr/>
        </p:nvSpPr>
        <p:spPr>
          <a:xfrm>
            <a:off x="3291858" y="5822998"/>
            <a:ext cx="5163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Copy tax-benefit policies from one country to another and evaluate them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C79832-DB8E-C409-CF45-0D9B83155C72}"/>
              </a:ext>
            </a:extLst>
          </p:cNvPr>
          <p:cNvSpPr/>
          <p:nvPr/>
        </p:nvSpPr>
        <p:spPr>
          <a:xfrm>
            <a:off x="4041395" y="5072329"/>
            <a:ext cx="3771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Policy swaps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1ACAC-3E8D-199D-D1CB-504A71047FEF}"/>
              </a:ext>
            </a:extLst>
          </p:cNvPr>
          <p:cNvSpPr txBox="1"/>
          <p:nvPr/>
        </p:nvSpPr>
        <p:spPr>
          <a:xfrm>
            <a:off x="15198130" y="5822998"/>
            <a:ext cx="7242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Each model is “similar enough” to allow for mutual learning during further model development and research efforts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C3F2A6-AECE-19A1-FD75-73ECCF226844}"/>
              </a:ext>
            </a:extLst>
          </p:cNvPr>
          <p:cNvSpPr/>
          <p:nvPr/>
        </p:nvSpPr>
        <p:spPr>
          <a:xfrm>
            <a:off x="15550601" y="5072329"/>
            <a:ext cx="6537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South-South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7D860-4DB9-CE6F-380D-13AE5979A9DF}"/>
              </a:ext>
            </a:extLst>
          </p:cNvPr>
          <p:cNvSpPr txBox="1"/>
          <p:nvPr/>
        </p:nvSpPr>
        <p:spPr>
          <a:xfrm>
            <a:off x="9450032" y="8672193"/>
            <a:ext cx="5680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Via meaningful and quick comparisons of model findings across SOUTHMOD countries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06384-B8C6-3270-C112-FB6446CEBDF9}"/>
              </a:ext>
            </a:extLst>
          </p:cNvPr>
          <p:cNvSpPr/>
          <p:nvPr/>
        </p:nvSpPr>
        <p:spPr>
          <a:xfrm>
            <a:off x="9174853" y="7923570"/>
            <a:ext cx="6245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Comparative research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2141B-94CB-F79F-5427-4BDAD1611FAC}"/>
              </a:ext>
            </a:extLst>
          </p:cNvPr>
          <p:cNvSpPr txBox="1"/>
          <p:nvPr/>
        </p:nvSpPr>
        <p:spPr>
          <a:xfrm>
            <a:off x="3335188" y="11667719"/>
            <a:ext cx="8113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Analyse model outcomes in a common currency, accounting for differences in costs of living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467CF-A4C1-E7DC-F3D5-00F4162603EE}"/>
              </a:ext>
            </a:extLst>
          </p:cNvPr>
          <p:cNvSpPr txBox="1"/>
          <p:nvPr/>
        </p:nvSpPr>
        <p:spPr>
          <a:xfrm>
            <a:off x="13186517" y="11667719"/>
            <a:ext cx="74291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 principle, it’s possible to include European countries in comparative analyses as well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8C290-FB46-984B-5855-7DF967340DC7}"/>
              </a:ext>
            </a:extLst>
          </p:cNvPr>
          <p:cNvCxnSpPr>
            <a:cxnSpLocks/>
          </p:cNvCxnSpPr>
          <p:nvPr/>
        </p:nvCxnSpPr>
        <p:spPr>
          <a:xfrm flipH="1">
            <a:off x="8251320" y="9700308"/>
            <a:ext cx="1214921" cy="613884"/>
          </a:xfrm>
          <a:prstGeom prst="lin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5280D9">
                <a:alpha val="6588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B34E09-D4AA-B2C4-DC90-3E7BA1DF6D72}"/>
              </a:ext>
            </a:extLst>
          </p:cNvPr>
          <p:cNvCxnSpPr>
            <a:cxnSpLocks/>
          </p:cNvCxnSpPr>
          <p:nvPr/>
        </p:nvCxnSpPr>
        <p:spPr>
          <a:xfrm>
            <a:off x="14949599" y="9741045"/>
            <a:ext cx="1099553" cy="686016"/>
          </a:xfrm>
          <a:prstGeom prst="lin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5280D9">
                <a:alpha val="6588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AF18DFAE-0BC4-4AD5-9947-260D6D298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0428" y="4901017"/>
            <a:ext cx="2519996" cy="251999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3746664-5B3A-501C-5CA3-FD663C93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5" y="786132"/>
            <a:ext cx="20834626" cy="964734"/>
          </a:xfrm>
        </p:spPr>
        <p:txBody>
          <a:bodyPr/>
          <a:lstStyle/>
          <a:p>
            <a:r>
              <a:rPr lang="en-GB" dirty="0"/>
              <a:t>SOUTHMOD bundle: Benefits</a:t>
            </a:r>
          </a:p>
        </p:txBody>
      </p:sp>
    </p:spTree>
    <p:extLst>
      <p:ext uri="{BB962C8B-B14F-4D97-AF65-F5344CB8AC3E}">
        <p14:creationId xmlns:p14="http://schemas.microsoft.com/office/powerpoint/2010/main" val="28065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UNU-WIDER (BLUE)">
  <a:themeElements>
    <a:clrScheme name="BLUE">
      <a:dk1>
        <a:srgbClr val="102348"/>
      </a:dk1>
      <a:lt1>
        <a:srgbClr val="FFFFFF"/>
      </a:lt1>
      <a:dk2>
        <a:srgbClr val="000000"/>
      </a:dk2>
      <a:lt2>
        <a:srgbClr val="C8E8F6"/>
      </a:lt2>
      <a:accent1>
        <a:srgbClr val="3CA1D5"/>
      </a:accent1>
      <a:accent2>
        <a:srgbClr val="1F416E"/>
      </a:accent2>
      <a:accent3>
        <a:srgbClr val="28618F"/>
      </a:accent3>
      <a:accent4>
        <a:srgbClr val="ED9EA3"/>
      </a:accent4>
      <a:accent5>
        <a:srgbClr val="6EBADE"/>
      </a:accent5>
      <a:accent6>
        <a:srgbClr val="9ED1EB"/>
      </a:accent6>
      <a:hlink>
        <a:srgbClr val="EF253E"/>
      </a:hlink>
      <a:folHlink>
        <a:srgbClr val="EF24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6" id="{86D5DC8D-DCD4-6E4E-A9D0-96CCE7941FF7}" vid="{280B2E91-CF05-9B41-9EB5-754EC1A708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FC218F40506408D0A215A6C522F7E" ma:contentTypeVersion="19" ma:contentTypeDescription="Create a new document." ma:contentTypeScope="" ma:versionID="bf12feb18ce4dd7c019a0645ab570e3c">
  <xsd:schema xmlns:xsd="http://www.w3.org/2001/XMLSchema" xmlns:xs="http://www.w3.org/2001/XMLSchema" xmlns:p="http://schemas.microsoft.com/office/2006/metadata/properties" xmlns:ns1="http://schemas.microsoft.com/sharepoint/v3" xmlns:ns2="4c0154cd-f0b7-4329-a1b2-f1a415e26322" xmlns:ns3="f3172f6f-38f3-41f8-b3bb-d4225839b4bc" targetNamespace="http://schemas.microsoft.com/office/2006/metadata/properties" ma:root="true" ma:fieldsID="50e2e3c9309ffe11792814224f94ef4b" ns1:_="" ns2:_="" ns3:_="">
    <xsd:import namespace="http://schemas.microsoft.com/sharepoint/v3"/>
    <xsd:import namespace="4c0154cd-f0b7-4329-a1b2-f1a415e26322"/>
    <xsd:import namespace="f3172f6f-38f3-41f8-b3bb-d4225839b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154cd-f0b7-4329-a1b2-f1a415e26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72f6f-38f3-41f8-b3bb-d4225839b4b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adbb664-5170-4015-bb40-e324cff71b3b}" ma:internalName="TaxCatchAll" ma:showField="CatchAllData" ma:web="f3172f6f-38f3-41f8-b3bb-d4225839b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0154cd-f0b7-4329-a1b2-f1a415e26322">
      <Terms xmlns="http://schemas.microsoft.com/office/infopath/2007/PartnerControls"/>
    </lcf76f155ced4ddcb4097134ff3c332f>
    <TaxCatchAll xmlns="f3172f6f-38f3-41f8-b3bb-d4225839b4b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4B20C-C0E3-4376-896C-8EA90516A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0154cd-f0b7-4329-a1b2-f1a415e26322"/>
    <ds:schemaRef ds:uri="f3172f6f-38f3-41f8-b3bb-d4225839b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74BCA0-839E-40F8-B531-3D689543A640}">
  <ds:schemaRefs>
    <ds:schemaRef ds:uri="http://schemas.microsoft.com/office/2006/metadata/properties"/>
    <ds:schemaRef ds:uri="http://schemas.microsoft.com/office/infopath/2007/PartnerControls"/>
    <ds:schemaRef ds:uri="5863b724-dea7-40e1-98fa-8ce8c08ac3b5"/>
    <ds:schemaRef ds:uri="50ff40a5-f6b4-453b-b26e-450edda0d382"/>
    <ds:schemaRef ds:uri="4c0154cd-f0b7-4329-a1b2-f1a415e26322"/>
    <ds:schemaRef ds:uri="f3172f6f-38f3-41f8-b3bb-d4225839b4b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0EE47CB-7C3D-4BE6-B0DC-7FF02A5254C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9fc8add-5f91-41cc-a6c8-f00214e01d4b}" enabled="0" method="" siteId="{b9fc8add-5f91-41cc-a6c8-f00214e01d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UNU-WIDER (BLUE)</Template>
  <TotalTime>5532</TotalTime>
  <Words>1281</Words>
  <Application>Microsoft Office PowerPoint</Application>
  <PresentationFormat>Custom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 Light</vt:lpstr>
      <vt:lpstr>Segoe UI Semibold</vt:lpstr>
      <vt:lpstr>System Font Regular</vt:lpstr>
      <vt:lpstr>Wingdings</vt:lpstr>
      <vt:lpstr>UNU-WIDER (BLUE)</vt:lpstr>
      <vt:lpstr>SOUTHMOD bundle  and its applications</vt:lpstr>
      <vt:lpstr>A reminder of the key motivation behind SOUTHMOD </vt:lpstr>
      <vt:lpstr>SOUTHMOD project</vt:lpstr>
      <vt:lpstr>SOUTHMOD bundle: Background</vt:lpstr>
      <vt:lpstr>Inspiration and tools from EUROMOD</vt:lpstr>
      <vt:lpstr>SOUTHMOD bundle: Towards the first release</vt:lpstr>
      <vt:lpstr>SOUTHMOD bundle: Release</vt:lpstr>
      <vt:lpstr>SOUTHMOD bundle: Behind the scenes</vt:lpstr>
      <vt:lpstr>SOUTHMOD bundle: Benefits</vt:lpstr>
      <vt:lpstr>SOUTHMOD bundle: Promotion</vt:lpstr>
      <vt:lpstr>SOUTHMOD online training course in the plans</vt:lpstr>
      <vt:lpstr>Thanks!  Questions or thoughts?</vt:lpstr>
      <vt:lpstr>Links: SOUTHMOD bundle promotion</vt:lpstr>
      <vt:lpstr>Links: SOUTHMOD General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UNU PowerPoint Library</dc:title>
  <dc:subject/>
  <dc:creator>deSignal</dc:creator>
  <cp:keywords/>
  <dc:description/>
  <cp:lastModifiedBy>Toppari, Anna</cp:lastModifiedBy>
  <cp:revision>148</cp:revision>
  <dcterms:created xsi:type="dcterms:W3CDTF">2023-03-07T07:04:13Z</dcterms:created>
  <dcterms:modified xsi:type="dcterms:W3CDTF">2023-12-12T10:08:01Z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0x010100CCEFC218F40506408D0A215A6C522F7E</vt:lpwstr>
  </property>
  <property fmtid="{D5CDD505-2E9C-101B-9397-08002B2CF9AE}" pid="3" name="Order">
    <vt:r8>3700</vt:r8>
  </property>
  <property fmtid="{D5CDD505-2E9C-101B-9397-08002B2CF9AE}" pid="4" name="MediaServiceImageTags">
    <vt:lpwstr/>
  </property>
</Properties>
</file>